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4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3DAE3-1AB1-224C-9E07-AB92D52D31E2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F5520-FB51-9F4A-9C8C-C62FFF50E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0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Omitted the docstring on </a:t>
            </a:r>
            <a:r>
              <a:rPr lang="en-US" dirty="0" err="1"/>
              <a:t>plt.savefig</a:t>
            </a:r>
            <a:r>
              <a:rPr lang="en-US" dirty="0"/>
              <a:t> – presumably its usage is already known amongst the students and/or is straight-forward enough.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F5520-FB51-9F4A-9C8C-C62FFF50E3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3806-0BCD-1F42-BAA8-2011034B3C6A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FEF2-9535-6649-9966-C0D43DCC7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51673806-0BCD-1F42-BAA8-2011034B3C6A}" type="datetimeFigureOut">
              <a:rPr lang="en-US" smtClean="0"/>
              <a:pPr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6E91FEF2-9535-6649-9966-C0D43DCC7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47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SURP 2022 Python Bootcamp</a:t>
            </a:r>
          </a:p>
          <a:p>
            <a:r>
              <a:rPr lang="en-US" dirty="0"/>
              <a:t>Ohio State Astronomy </a:t>
            </a:r>
          </a:p>
          <a:p>
            <a:r>
              <a:rPr lang="en-US" dirty="0"/>
              <a:t>Slides by: James W. Johnson</a:t>
            </a:r>
          </a:p>
        </p:txBody>
      </p:sp>
    </p:spTree>
    <p:extLst>
      <p:ext uri="{BB962C8B-B14F-4D97-AF65-F5344CB8AC3E}">
        <p14:creationId xmlns:p14="http://schemas.microsoft.com/office/powerpoint/2010/main" val="175002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155700"/>
            <a:ext cx="5522469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51" y="1656079"/>
            <a:ext cx="5760753" cy="45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matplotlib.pyplot.ylabel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1702086"/>
            <a:ext cx="5620247" cy="45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8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matplotlib.pyplot.ylabel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solution: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48" y="2150763"/>
            <a:ext cx="5740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matplotlib.pyplot.scatter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matplotlib.pyplot.xlabel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matplotlib.pyplot.ylabel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7880" y="5059680"/>
            <a:ext cx="323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output: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0" y="211582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Plotting: Some </a:t>
            </a:r>
            <a:r>
              <a:rPr lang="en-US" dirty="0"/>
              <a:t>Useful </a:t>
            </a:r>
            <a:r>
              <a:rPr lang="en-US" dirty="0" err="1"/>
              <a:t>Matplotlib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094879" cy="359931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pyplot.scatter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pyplot.plot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pyplot.fill_between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pyplot.errorbar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pyplot.legend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pyplot.subplots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pyplot.xlabel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pyplot.ylabel</a:t>
            </a:r>
            <a:r>
              <a:rPr lang="en-US" dirty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2423196"/>
            <a:ext cx="6675120" cy="418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The plotting functions in </a:t>
            </a:r>
            <a:r>
              <a:rPr lang="en-US" dirty="0" err="1"/>
              <a:t>pyplot</a:t>
            </a:r>
            <a:r>
              <a:rPr lang="en-US" dirty="0"/>
              <a:t> have </a:t>
            </a:r>
            <a:r>
              <a:rPr lang="en-US"/>
              <a:t>similar signatures when </a:t>
            </a:r>
            <a:r>
              <a:rPr lang="en-US" dirty="0"/>
              <a:t>working with a subplot (e.g. </a:t>
            </a:r>
            <a:r>
              <a:rPr lang="en-US" dirty="0" err="1"/>
              <a:t>ax.scatter</a:t>
            </a:r>
            <a:r>
              <a:rPr lang="en-US" dirty="0"/>
              <a:t>, </a:t>
            </a:r>
            <a:r>
              <a:rPr lang="en-US" dirty="0" err="1"/>
              <a:t>ax.plot</a:t>
            </a:r>
            <a:r>
              <a:rPr lang="en-US" dirty="0"/>
              <a:t>, </a:t>
            </a:r>
            <a:r>
              <a:rPr lang="en-US" dirty="0" err="1"/>
              <a:t>ax.errorbar</a:t>
            </a:r>
            <a:r>
              <a:rPr lang="en-US" dirty="0"/>
              <a:t>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Subplots are more flexible than calling </a:t>
            </a:r>
            <a:r>
              <a:rPr lang="en-US" dirty="0" err="1"/>
              <a:t>pyplot</a:t>
            </a:r>
            <a:r>
              <a:rPr lang="en-US" dirty="0"/>
              <a:t> directly, and can be made with: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fig = </a:t>
            </a:r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mr-IN" dirty="0"/>
              <a:t>…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/>
              <a:t>ax = </a:t>
            </a:r>
            <a:r>
              <a:rPr lang="en-US" dirty="0" err="1"/>
              <a:t>fig.add_subplot</a:t>
            </a:r>
            <a:r>
              <a:rPr lang="en-US" dirty="0"/>
              <a:t>(</a:t>
            </a:r>
            <a:r>
              <a:rPr lang="mr-IN" dirty="0"/>
              <a:t>…</a:t>
            </a:r>
            <a:r>
              <a:rPr lang="en-US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ax.set_xlabel</a:t>
            </a:r>
            <a:r>
              <a:rPr lang="en-US" dirty="0"/>
              <a:t>(“x”)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err="1"/>
              <a:t>ax.set_ylabel</a:t>
            </a:r>
            <a:r>
              <a:rPr lang="en-US" dirty="0"/>
              <a:t>(“y”)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64168"/>
            <a:ext cx="4887966" cy="4036631"/>
          </a:xfrm>
        </p:spPr>
        <p:txBody>
          <a:bodyPr/>
          <a:lstStyle/>
          <a:p>
            <a:r>
              <a:rPr lang="en-US" dirty="0"/>
              <a:t>These really big </a:t>
            </a:r>
            <a:r>
              <a:rPr lang="mr-IN" dirty="0"/>
              <a:t>–</a:t>
            </a:r>
            <a:r>
              <a:rPr lang="en-US" dirty="0"/>
              <a:t> no seriously like </a:t>
            </a:r>
            <a:r>
              <a:rPr lang="en-US" i="1" dirty="0"/>
              <a:t>really </a:t>
            </a:r>
            <a:r>
              <a:rPr lang="en-US" dirty="0"/>
              <a:t>big </a:t>
            </a:r>
            <a:r>
              <a:rPr lang="mr-IN" dirty="0"/>
              <a:t>–</a:t>
            </a:r>
            <a:r>
              <a:rPr lang="en-US" dirty="0"/>
              <a:t> snakes from South America </a:t>
            </a:r>
          </a:p>
          <a:p>
            <a:endParaRPr lang="en-US" dirty="0"/>
          </a:p>
          <a:p>
            <a:r>
              <a:rPr lang="en-US" dirty="0"/>
              <a:t>Like 30 feet long dude </a:t>
            </a:r>
          </a:p>
          <a:p>
            <a:endParaRPr lang="en-US" dirty="0"/>
          </a:p>
          <a:p>
            <a:r>
              <a:rPr lang="en-US" dirty="0"/>
              <a:t>Don’t hurt people as much as the movies would suggest, but still a few meanies out there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8" y="2947917"/>
            <a:ext cx="5968683" cy="28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Whoops Wrong Anaconda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38233"/>
            <a:ext cx="5065386" cy="4339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package manager for python</a:t>
            </a:r>
          </a:p>
          <a:p>
            <a:pPr lvl="1"/>
            <a:r>
              <a:rPr lang="en-US" dirty="0"/>
              <a:t>Terminal: </a:t>
            </a:r>
            <a:r>
              <a:rPr lang="en-US" i="1" dirty="0" err="1"/>
              <a:t>conda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Comes 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Matplotlib</a:t>
            </a:r>
            <a:r>
              <a:rPr lang="en-US" dirty="0"/>
              <a:t>, Pandas, etc.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 if you didn’t know about anaconda, chances are you’re already using it anyway if you’ve used these packages before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32" y="2827251"/>
            <a:ext cx="5248863" cy="26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790319" cy="4226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Perhaps the most widely used python distribution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Contains </a:t>
            </a:r>
          </a:p>
          <a:p>
            <a:pPr lvl="1"/>
            <a:r>
              <a:rPr lang="en-US" dirty="0"/>
              <a:t>An N-dimensional array object </a:t>
            </a:r>
          </a:p>
          <a:p>
            <a:pPr lvl="1"/>
            <a:r>
              <a:rPr lang="en-US" dirty="0"/>
              <a:t>A highly optimized mathematical library (including linear algebra routines) </a:t>
            </a:r>
          </a:p>
          <a:p>
            <a:pPr lvl="1"/>
            <a:r>
              <a:rPr lang="en-US" dirty="0"/>
              <a:t>Fast Fourier Transforms (FFTs)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common functions: </a:t>
            </a:r>
            <a:r>
              <a:rPr lang="en-US" dirty="0" err="1"/>
              <a:t>linspace</a:t>
            </a:r>
            <a:r>
              <a:rPr lang="en-US" dirty="0"/>
              <a:t>, </a:t>
            </a:r>
            <a:r>
              <a:rPr lang="en-US" dirty="0" err="1"/>
              <a:t>logspace</a:t>
            </a:r>
            <a:r>
              <a:rPr lang="en-US" dirty="0"/>
              <a:t>, </a:t>
            </a:r>
            <a:r>
              <a:rPr lang="en-US" dirty="0" err="1"/>
              <a:t>arange</a:t>
            </a:r>
            <a:r>
              <a:rPr lang="en-US" dirty="0"/>
              <a:t>, sin/cos/tan/etc., where, </a:t>
            </a:r>
            <a:r>
              <a:rPr lang="en-US" dirty="0" err="1"/>
              <a:t>genfromtxt</a:t>
            </a:r>
            <a:r>
              <a:rPr lang="en-US" dirty="0"/>
              <a:t>, </a:t>
            </a:r>
            <a:r>
              <a:rPr lang="en-US" dirty="0" err="1"/>
              <a:t>savetxt</a:t>
            </a:r>
            <a:r>
              <a:rPr lang="en-US" dirty="0"/>
              <a:t>, </a:t>
            </a:r>
            <a:r>
              <a:rPr lang="en-US" dirty="0" err="1"/>
              <a:t>argsort</a:t>
            </a:r>
            <a:r>
              <a:rPr lang="en-US" dirty="0"/>
              <a:t>, </a:t>
            </a:r>
            <a:r>
              <a:rPr lang="en-US" dirty="0" err="1"/>
              <a:t>isnan</a:t>
            </a:r>
            <a:r>
              <a:rPr lang="en-US" dirty="0"/>
              <a:t>/</a:t>
            </a:r>
            <a:r>
              <a:rPr lang="en-US" dirty="0" err="1"/>
              <a:t>isinf</a:t>
            </a:r>
            <a:r>
              <a:rPr lang="en-US" dirty="0"/>
              <a:t>/</a:t>
            </a:r>
            <a:r>
              <a:rPr lang="en-US" dirty="0" err="1"/>
              <a:t>isreal</a:t>
            </a:r>
            <a:r>
              <a:rPr lang="en-US" dirty="0"/>
              <a:t>, zeros, histogram, </a:t>
            </a:r>
            <a:r>
              <a:rPr lang="en-US" dirty="0" err="1"/>
              <a:t>linalg.X</a:t>
            </a:r>
            <a:r>
              <a:rPr lang="en-US" dirty="0"/>
              <a:t>, and the list definitely goes on.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9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366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Widely used throughout STEM fields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Contains </a:t>
            </a:r>
          </a:p>
          <a:p>
            <a:pPr lvl="1"/>
            <a:r>
              <a:rPr lang="en-US" dirty="0"/>
              <a:t>Numerical integration </a:t>
            </a:r>
          </a:p>
          <a:p>
            <a:pPr lvl="1"/>
            <a:r>
              <a:rPr lang="en-US" dirty="0"/>
              <a:t>Interpolation </a:t>
            </a:r>
          </a:p>
          <a:p>
            <a:pPr lvl="1"/>
            <a:r>
              <a:rPr lang="en-US" dirty="0"/>
              <a:t>Optimization </a:t>
            </a:r>
          </a:p>
          <a:p>
            <a:pPr lvl="1"/>
            <a:r>
              <a:rPr lang="en-US" dirty="0"/>
              <a:t>Linear Algebra </a:t>
            </a:r>
          </a:p>
          <a:p>
            <a:pPr lvl="1"/>
            <a:r>
              <a:rPr lang="en-US" dirty="0"/>
              <a:t>Statistics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Some popular functions: </a:t>
            </a:r>
            <a:r>
              <a:rPr lang="en-US" dirty="0" err="1"/>
              <a:t>interpolate.X</a:t>
            </a:r>
            <a:r>
              <a:rPr lang="en-US" dirty="0"/>
              <a:t>, </a:t>
            </a:r>
            <a:r>
              <a:rPr lang="en-US" dirty="0" err="1"/>
              <a:t>optimize.X</a:t>
            </a:r>
            <a:r>
              <a:rPr lang="en-US" dirty="0"/>
              <a:t>, </a:t>
            </a:r>
            <a:r>
              <a:rPr lang="en-US" dirty="0" err="1"/>
              <a:t>integrate.X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68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678559" cy="41147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of the most widely used plotting packages </a:t>
            </a:r>
          </a:p>
          <a:p>
            <a:pPr lvl="1"/>
            <a:r>
              <a:rPr lang="en-US" dirty="0" err="1"/>
              <a:t>Seaborn</a:t>
            </a:r>
            <a:r>
              <a:rPr lang="en-US" dirty="0"/>
              <a:t> is also popular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you’re using </a:t>
            </a:r>
            <a:r>
              <a:rPr lang="en-US" dirty="0" err="1"/>
              <a:t>matplotlib</a:t>
            </a:r>
            <a:r>
              <a:rPr lang="en-US" dirty="0"/>
              <a:t> as an astronomer, chances are you’re using </a:t>
            </a:r>
            <a:r>
              <a:rPr lang="en-US" dirty="0" err="1"/>
              <a:t>pyplot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popular functions: </a:t>
            </a:r>
            <a:r>
              <a:rPr lang="en-US" dirty="0" err="1"/>
              <a:t>pyplot.plot</a:t>
            </a:r>
            <a:r>
              <a:rPr lang="en-US" dirty="0"/>
              <a:t>, </a:t>
            </a:r>
            <a:r>
              <a:rPr lang="en-US" dirty="0" err="1"/>
              <a:t>pyplot.scatter</a:t>
            </a:r>
            <a:r>
              <a:rPr lang="en-US" dirty="0"/>
              <a:t>, </a:t>
            </a:r>
            <a:r>
              <a:rPr lang="en-US" dirty="0" err="1"/>
              <a:t>pyplot.errorbar</a:t>
            </a:r>
            <a:r>
              <a:rPr lang="en-US" dirty="0"/>
              <a:t>, </a:t>
            </a:r>
            <a:r>
              <a:rPr lang="en-US" dirty="0" err="1"/>
              <a:t>pyplot.imshow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57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810639" cy="42569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have a wealth of tools at your disposal through Anaconda.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Questions about how to use a specific function and what happens under the hood can usually be answered by its documentation.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 the number of tools available, there are many ways to write the same program. </a:t>
            </a:r>
          </a:p>
        </p:txBody>
      </p:sp>
    </p:spTree>
    <p:extLst>
      <p:ext uri="{BB962C8B-B14F-4D97-AF65-F5344CB8AC3E}">
        <p14:creationId xmlns:p14="http://schemas.microsoft.com/office/powerpoint/2010/main" val="89402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5121039" cy="4267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Randomly generate 10 (x, y) points, scatter plot them using </a:t>
            </a:r>
            <a:r>
              <a:rPr lang="en-US" dirty="0" err="1"/>
              <a:t>matplotlib</a:t>
            </a:r>
            <a:r>
              <a:rPr lang="en-US" dirty="0"/>
              <a:t>, and save the figure. </a:t>
            </a:r>
          </a:p>
          <a:p>
            <a:pPr lvl="1"/>
            <a:r>
              <a:rPr lang="en-US" dirty="0" err="1"/>
              <a:t>numpy.random.random_sample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51" y="2191469"/>
            <a:ext cx="5505869" cy="41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0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275</TotalTime>
  <Words>714</Words>
  <Application>Microsoft Macintosh PowerPoint</Application>
  <PresentationFormat>Widescreen</PresentationFormat>
  <Paragraphs>106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Berlin</vt:lpstr>
      <vt:lpstr>Anaconda</vt:lpstr>
      <vt:lpstr>Anaconda</vt:lpstr>
      <vt:lpstr>Whoops Wrong Anaconda </vt:lpstr>
      <vt:lpstr>NumPy</vt:lpstr>
      <vt:lpstr>SciPy</vt:lpstr>
      <vt:lpstr>Matplotlib</vt:lpstr>
      <vt:lpstr>Bottom Line</vt:lpstr>
      <vt:lpstr>Example</vt:lpstr>
      <vt:lpstr>Example</vt:lpstr>
      <vt:lpstr>Example</vt:lpstr>
      <vt:lpstr>Example</vt:lpstr>
      <vt:lpstr>Example</vt:lpstr>
      <vt:lpstr>Example</vt:lpstr>
      <vt:lpstr>Example</vt:lpstr>
      <vt:lpstr>Plotting: Some Useful Matplotlib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 William</dc:creator>
  <cp:lastModifiedBy>Johnson, James W.</cp:lastModifiedBy>
  <cp:revision>109</cp:revision>
  <cp:lastPrinted>2020-04-20T19:45:36Z</cp:lastPrinted>
  <dcterms:created xsi:type="dcterms:W3CDTF">2020-02-27T18:08:37Z</dcterms:created>
  <dcterms:modified xsi:type="dcterms:W3CDTF">2022-05-08T21:54:05Z</dcterms:modified>
</cp:coreProperties>
</file>